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60"/>
    <a:srgbClr val="0088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81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87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5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36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89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28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73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5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6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61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32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A838-344E-4910-9133-B859A24FA40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6269-C448-4031-8BB7-9DB7A337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7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os.bgit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os.bgit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odle.bgitu.ru/course/view.php?id=16" TargetMode="External"/><Relationship Id="rId4" Type="http://schemas.openxmlformats.org/officeDocument/2006/relationships/hyperlink" Target="http://moodle.bgit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os.bgit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os.bgit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bgitu.ru/course/view.php?id=1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os.bgitu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-home.onlin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1E875B-AE78-4FE4-A2D9-230BBCBA9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639" y="2890423"/>
            <a:ext cx="8281116" cy="23876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6260"/>
                </a:solidFill>
                <a:latin typeface="+mn-lt"/>
              </a:rPr>
              <a:t>О ПЕРЕХОДЕ НА ДИСТАНЦИОННОЕ ОБУЧЕНИЕ В БГИТУ</a:t>
            </a:r>
            <a:r>
              <a:rPr lang="ru-RU" sz="3100" b="1" dirty="0">
                <a:solidFill>
                  <a:srgbClr val="006260"/>
                </a:solidFill>
                <a:latin typeface="+mn-lt"/>
              </a:rPr>
              <a:t/>
            </a:r>
            <a:br>
              <a:rPr lang="ru-RU" sz="3100" b="1" dirty="0">
                <a:solidFill>
                  <a:srgbClr val="006260"/>
                </a:solidFill>
                <a:latin typeface="+mn-lt"/>
              </a:rPr>
            </a:br>
            <a:r>
              <a:rPr lang="ru-RU" sz="3100" b="1" dirty="0">
                <a:solidFill>
                  <a:srgbClr val="006260"/>
                </a:solidFill>
                <a:latin typeface="+mn-lt"/>
              </a:rPr>
              <a:t/>
            </a:r>
            <a:br>
              <a:rPr lang="ru-RU" sz="3100" b="1" dirty="0">
                <a:solidFill>
                  <a:srgbClr val="006260"/>
                </a:solidFill>
                <a:latin typeface="+mn-lt"/>
              </a:rPr>
            </a:br>
            <a:r>
              <a:rPr lang="ru-RU" b="1" dirty="0">
                <a:solidFill>
                  <a:srgbClr val="006260"/>
                </a:solidFill>
                <a:latin typeface="+mn-lt"/>
              </a:rPr>
              <a:t>МЕТОДИЧЕСКИЕ РЕКОМЕНДАЦИИ ДЛЯ ПРЕПОДАВАТЕЛЕЙ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22965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Приложение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Google</a:t>
            </a:r>
            <a:r>
              <a:rPr lang="ru-RU" dirty="0"/>
              <a:t> Формы – инструмент для создания тестов с возможностью задать количество баллов за задание и правильные ответы. Можно сделать проверку автоматической, но если есть задания, которые требуют дополнительной проверки, можно сделать часть проверки вручную и только тогда выдать результат. В таком случае можно отправить результаты на указанный адрес почты. Можно использовать для сбора файлов с работами, выбрав в качестве типа вопроса загрузку файлов.</a:t>
            </a:r>
          </a:p>
          <a:p>
            <a:endParaRPr lang="ru-RU" dirty="0"/>
          </a:p>
          <a:p>
            <a:r>
              <a:rPr lang="ru-RU" dirty="0" err="1"/>
              <a:t>Surveymonkey</a:t>
            </a:r>
            <a:r>
              <a:rPr lang="ru-RU" dirty="0"/>
              <a:t> – служба как для создания простых и небольших опросов, так и для массовой рассылки. Сервис позволяет быстро создавать опросы, настраивать их внешний вид, менять местами вопросы, проводить А/Б-тестирование, вставлять опросы на сайты и в социальные сети, защищать данные и интегрировать средства с </a:t>
            </a:r>
            <a:r>
              <a:rPr lang="ru-RU" dirty="0" err="1"/>
              <a:t>MailChimp</a:t>
            </a:r>
            <a:r>
              <a:rPr lang="ru-RU" dirty="0"/>
              <a:t>, </a:t>
            </a:r>
            <a:r>
              <a:rPr lang="ru-RU" dirty="0" err="1"/>
              <a:t>GroSocial</a:t>
            </a:r>
            <a:r>
              <a:rPr lang="ru-RU" dirty="0"/>
              <a:t>, </a:t>
            </a:r>
            <a:r>
              <a:rPr lang="ru-RU" dirty="0" err="1"/>
              <a:t>CleverReach</a:t>
            </a:r>
            <a:r>
              <a:rPr lang="ru-RU" dirty="0"/>
              <a:t> и прочими сервисами. Есть возможность бесплатно размещать 10 вопросов и 40 ответов на опрос.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9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Приложение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записи презентации или лекции: </a:t>
            </a:r>
          </a:p>
          <a:p>
            <a:r>
              <a:rPr lang="ru-RU" b="1" dirty="0">
                <a:solidFill>
                  <a:srgbClr val="006260"/>
                </a:solidFill>
              </a:rPr>
              <a:t>1. </a:t>
            </a:r>
            <a:r>
              <a:rPr lang="ru-RU" b="1" dirty="0" err="1">
                <a:solidFill>
                  <a:srgbClr val="006260"/>
                </a:solidFill>
              </a:rPr>
              <a:t>Microsoft</a:t>
            </a:r>
            <a:r>
              <a:rPr lang="ru-RU" b="1" dirty="0">
                <a:solidFill>
                  <a:srgbClr val="006260"/>
                </a:solidFill>
              </a:rPr>
              <a:t> </a:t>
            </a:r>
            <a:r>
              <a:rPr lang="ru-RU" b="1" dirty="0" err="1">
                <a:solidFill>
                  <a:srgbClr val="006260"/>
                </a:solidFill>
              </a:rPr>
              <a:t>PowerPoint</a:t>
            </a:r>
            <a:r>
              <a:rPr lang="ru-RU" b="1" dirty="0">
                <a:solidFill>
                  <a:srgbClr val="006260"/>
                </a:solidFill>
              </a:rPr>
              <a:t> </a:t>
            </a:r>
          </a:p>
          <a:p>
            <a:r>
              <a:rPr lang="ru-RU" dirty="0"/>
              <a:t>Для записи комментариев: </a:t>
            </a:r>
          </a:p>
          <a:p>
            <a:r>
              <a:rPr lang="ru-RU" dirty="0"/>
              <a:t>1. Откройте вкладку «Показ слайдов» в </a:t>
            </a:r>
            <a:r>
              <a:rPr lang="ru-RU" dirty="0" err="1"/>
              <a:t>PowerPoint</a:t>
            </a:r>
            <a:r>
              <a:rPr lang="ru-RU" dirty="0"/>
              <a:t> и установите флажок «Воспроизвести комментарии». </a:t>
            </a:r>
          </a:p>
          <a:p>
            <a:r>
              <a:rPr lang="ru-RU" dirty="0"/>
              <a:t>2. Нажмите кнопку « Запись слайд-шоу», чтобы войти в режим слайд-шоу, при котором запись начнется автоматически. </a:t>
            </a:r>
          </a:p>
          <a:p>
            <a:r>
              <a:rPr lang="ru-RU" dirty="0"/>
              <a:t>3. По завершении нажмите кнопку « Завершить слайд-шоу» в левом верхнем углу экрана. Чтобы экспортировать запись в виде файла фильма, выберите «Файл» -&gt; «Экспорт» и выберите MP4 в раскрывающемся меню «Формат файла». </a:t>
            </a:r>
          </a:p>
          <a:p>
            <a:r>
              <a:rPr lang="ru-RU" dirty="0"/>
              <a:t>4. Убедитесь, что установлен флажок «Использовать записанные тайминги и комментарии»).</a:t>
            </a:r>
          </a:p>
          <a:p>
            <a:endParaRPr lang="ru-RU" dirty="0"/>
          </a:p>
          <a:p>
            <a:r>
              <a:rPr lang="ru-RU" b="1" dirty="0">
                <a:solidFill>
                  <a:srgbClr val="006260"/>
                </a:solidFill>
              </a:rPr>
              <a:t>2. </a:t>
            </a:r>
            <a:r>
              <a:rPr lang="ru-RU" b="1" dirty="0" err="1">
                <a:solidFill>
                  <a:srgbClr val="006260"/>
                </a:solidFill>
              </a:rPr>
              <a:t>Windows</a:t>
            </a:r>
            <a:r>
              <a:rPr lang="ru-RU" b="1" dirty="0">
                <a:solidFill>
                  <a:srgbClr val="006260"/>
                </a:solidFill>
              </a:rPr>
              <a:t>. Запись видео с камеры </a:t>
            </a:r>
          </a:p>
          <a:p>
            <a:r>
              <a:rPr lang="ru-RU" dirty="0"/>
              <a:t>1. В правом нижнем углу панели задач </a:t>
            </a:r>
            <a:r>
              <a:rPr lang="ru-RU" dirty="0" err="1"/>
              <a:t>Windows</a:t>
            </a:r>
            <a:r>
              <a:rPr lang="ru-RU" dirty="0"/>
              <a:t> щелкните правой кнопкой мыши значок «Громкость» и выберите «Устройства записи», выбрав нужный микрофонный вход. </a:t>
            </a:r>
          </a:p>
        </p:txBody>
      </p:sp>
    </p:spTree>
    <p:extLst>
      <p:ext uri="{BB962C8B-B14F-4D97-AF65-F5344CB8AC3E}">
        <p14:creationId xmlns:p14="http://schemas.microsoft.com/office/powerpoint/2010/main" xmlns="" val="314846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Приложение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Откройте приложение «Камера» и нажмите кнопку «Видео» в правой части окна приложения, расположенного прямо над большой кнопкой «Фото». </a:t>
            </a:r>
          </a:p>
          <a:p>
            <a:r>
              <a:rPr lang="ru-RU" dirty="0"/>
              <a:t>3. Нажмите кнопку Видео еще раз, чтобы начать запись, и красную кнопку «Стоп», чтобы закончить запись. Записи сохраняются в папке «Изображения» -&gt; «Фотопленка». </a:t>
            </a:r>
          </a:p>
          <a:p>
            <a:endParaRPr lang="ru-RU" dirty="0"/>
          </a:p>
          <a:p>
            <a:r>
              <a:rPr lang="ru-RU" dirty="0"/>
              <a:t>Для демонстрации экрана вы можете воспользоваться встроенным инструментом захвата экрана и звука (для </a:t>
            </a:r>
            <a:r>
              <a:rPr lang="en-US" dirty="0"/>
              <a:t>MacOS) </a:t>
            </a:r>
            <a:r>
              <a:rPr lang="ru-RU" dirty="0"/>
              <a:t>или следующими программами (для </a:t>
            </a:r>
            <a:r>
              <a:rPr lang="en-US" dirty="0"/>
              <a:t>Windows): </a:t>
            </a:r>
            <a:endParaRPr lang="ru-RU" dirty="0"/>
          </a:p>
          <a:p>
            <a:r>
              <a:rPr lang="en-US" dirty="0"/>
              <a:t>1. </a:t>
            </a:r>
            <a:r>
              <a:rPr lang="en-US" dirty="0" err="1"/>
              <a:t>Bandicam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2. </a:t>
            </a:r>
            <a:r>
              <a:rPr lang="en-US" dirty="0" err="1"/>
              <a:t>UVScreenCamera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3. </a:t>
            </a:r>
            <a:r>
              <a:rPr lang="en-US" dirty="0" err="1"/>
              <a:t>Movavi</a:t>
            </a:r>
            <a:r>
              <a:rPr lang="en-US" dirty="0"/>
              <a:t> Video Suite </a:t>
            </a:r>
            <a:endParaRPr lang="ru-RU" dirty="0"/>
          </a:p>
          <a:p>
            <a:r>
              <a:rPr lang="en-US" dirty="0"/>
              <a:t>4. OBS (Open Broadcaster Software) Studio.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723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D49FF-5821-44EF-8C67-050DE842BF87}"/>
              </a:ext>
            </a:extLst>
          </p:cNvPr>
          <p:cNvSpPr txBox="1"/>
          <p:nvPr/>
        </p:nvSpPr>
        <p:spPr>
          <a:xfrm>
            <a:off x="447018" y="1457702"/>
            <a:ext cx="8249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Согласно приказу ректора № 346 от 16.03.2020 «Об организации образовательной деятельности в университете в условиях предупреждения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на территории Российской Федерации» ФГБОУ ВО «БГИТУ» с 17 марта 2020 года по 29 марта 2020 года организовать контактную работу обучающихся и педагогических работников исключительно в электронной информационного-образовательной среде с применением электронного обучения и дистанционных образовательных технологий.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1. Общие положения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114CD4E-6E65-4640-81D2-71C0403055BC}"/>
              </a:ext>
            </a:extLst>
          </p:cNvPr>
          <p:cNvSpPr/>
          <p:nvPr/>
        </p:nvSpPr>
        <p:spPr>
          <a:xfrm>
            <a:off x="447018" y="5081850"/>
            <a:ext cx="82682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OfficinaSansBookC"/>
              </a:rPr>
              <a:t>*** Продолжительность обучения с применением дистанционных образовательных технологий образовательными организациями определяется с учетом эпидемиологической ситуации по распространению новой </a:t>
            </a:r>
            <a:r>
              <a:rPr lang="ru-RU" sz="1600" dirty="0" err="1">
                <a:latin typeface="OfficinaSansBookC"/>
              </a:rPr>
              <a:t>коронавирусной</a:t>
            </a:r>
            <a:r>
              <a:rPr lang="ru-RU" sz="1600" dirty="0">
                <a:latin typeface="OfficinaSansBookC"/>
              </a:rPr>
              <a:t> инфекции на территории России и в субъекте, где расположена образовательная организация, а также рекомендаций Минобрнауки России, которые будут актуализироваться в постоянном режиме.</a:t>
            </a:r>
            <a:endParaRPr lang="ru-RU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2CDA488-44CA-4571-B815-5388E15D346D}"/>
              </a:ext>
            </a:extLst>
          </p:cNvPr>
          <p:cNvSpPr txBox="1"/>
          <p:nvPr/>
        </p:nvSpPr>
        <p:spPr>
          <a:xfrm>
            <a:off x="447018" y="3817542"/>
            <a:ext cx="8268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Доступ преподавателей к своевременным распорядительным документам (приказы, распоряжения) возможен через интернет-расширение ЭИОС </a:t>
            </a:r>
            <a:r>
              <a:rPr lang="ru-RU" dirty="0">
                <a:hlinkClick r:id="rId3"/>
              </a:rPr>
              <a:t>http://eos.bgitu.ru/</a:t>
            </a:r>
            <a:endParaRPr lang="ru-RU" cap="all" dirty="0"/>
          </a:p>
        </p:txBody>
      </p:sp>
    </p:spTree>
    <p:extLst>
      <p:ext uri="{BB962C8B-B14F-4D97-AF65-F5344CB8AC3E}">
        <p14:creationId xmlns:p14="http://schemas.microsoft.com/office/powerpoint/2010/main" xmlns="" val="12457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D49FF-5821-44EF-8C67-050DE842BF87}"/>
              </a:ext>
            </a:extLst>
          </p:cNvPr>
          <p:cNvSpPr txBox="1"/>
          <p:nvPr/>
        </p:nvSpPr>
        <p:spPr>
          <a:xfrm>
            <a:off x="447018" y="1457702"/>
            <a:ext cx="8387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1. Организовать обучение по дисциплине через университетскую электронную информационно-образовательную среду (ЭОИС) </a:t>
            </a:r>
            <a:r>
              <a:rPr lang="ru-RU" b="1" dirty="0">
                <a:solidFill>
                  <a:srgbClr val="0062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http://eos.bgitu.ru/</a:t>
            </a:r>
            <a:endParaRPr lang="ru-RU" b="1" dirty="0">
              <a:solidFill>
                <a:srgbClr val="006260"/>
              </a:solidFill>
            </a:endParaRPr>
          </a:p>
          <a:p>
            <a:r>
              <a:rPr lang="ru-RU" dirty="0"/>
              <a:t>В БГИТУ возможно реализовать 3 варианта работы:</a:t>
            </a:r>
          </a:p>
          <a:p>
            <a:endParaRPr lang="ru-RU" dirty="0"/>
          </a:p>
          <a:p>
            <a:r>
              <a:rPr lang="ru-RU" dirty="0"/>
              <a:t>1. Организация обучения по дисциплине через университетскую электронную информационно-образовательную среду (ЭОИС) </a:t>
            </a:r>
            <a:r>
              <a:rPr lang="ru-RU" dirty="0">
                <a:hlinkClick r:id="rId3"/>
              </a:rPr>
              <a:t>http://eos.bgitu.ru/</a:t>
            </a:r>
            <a:endParaRPr lang="ru-RU" dirty="0"/>
          </a:p>
          <a:p>
            <a:r>
              <a:rPr lang="ru-RU" dirty="0"/>
              <a:t>Доступ к Сервису организован из Личного кабинета сотрудника. Преподаватель использует для организации обучения асинхронный режим работы: оповещение студентов, передача материалов для изучения, заданий и т.п., консультирование студентов, проверка выполненных работ. </a:t>
            </a:r>
          </a:p>
          <a:p>
            <a:endParaRPr lang="ru-RU" dirty="0"/>
          </a:p>
          <a:p>
            <a:r>
              <a:rPr lang="ru-RU" dirty="0"/>
              <a:t>2. Организация обучения по дисциплине через университетскую электронную информационно-образовательную среду (ЭОИС) </a:t>
            </a:r>
            <a:r>
              <a:rPr lang="ru-RU" dirty="0">
                <a:hlinkClick r:id="rId3"/>
              </a:rPr>
              <a:t>http://eos.bgitu.ru/</a:t>
            </a:r>
            <a:r>
              <a:rPr lang="ru-RU" dirty="0"/>
              <a:t> и </a:t>
            </a:r>
            <a:r>
              <a:rPr lang="en-US" dirty="0"/>
              <a:t>LMS Moodle </a:t>
            </a:r>
            <a:r>
              <a:rPr lang="en-US" dirty="0">
                <a:hlinkClick r:id="rId4"/>
              </a:rPr>
              <a:t>http://moodle.bgitu.ru/</a:t>
            </a:r>
            <a:endParaRPr lang="en-US" dirty="0"/>
          </a:p>
          <a:p>
            <a:r>
              <a:rPr lang="ru-RU" dirty="0"/>
              <a:t>Доступ к Сервисам организован из Личного кабинета сотрудника. В </a:t>
            </a:r>
            <a:r>
              <a:rPr lang="en-US" dirty="0"/>
              <a:t>LMS </a:t>
            </a:r>
            <a:r>
              <a:rPr lang="en-US" dirty="0">
                <a:hlinkClick r:id="rId4"/>
              </a:rPr>
              <a:t>http://moodle.bgitu.ru/</a:t>
            </a:r>
            <a:r>
              <a:rPr lang="en-US" dirty="0"/>
              <a:t> </a:t>
            </a:r>
            <a:r>
              <a:rPr lang="ru-RU" dirty="0"/>
              <a:t>преподаватель размещает учебный курс по дисциплине, используя все возможные инструменты и возможности </a:t>
            </a:r>
            <a:r>
              <a:rPr lang="en-US" dirty="0"/>
              <a:t>Moodle (</a:t>
            </a:r>
            <a:r>
              <a:rPr lang="ru-RU" dirty="0"/>
              <a:t>полная инструкция по работе с </a:t>
            </a:r>
            <a:r>
              <a:rPr lang="en-US" dirty="0"/>
              <a:t>LMS Moodle </a:t>
            </a:r>
            <a:r>
              <a:rPr lang="ru-RU" dirty="0"/>
              <a:t>размещена </a:t>
            </a:r>
            <a:r>
              <a:rPr lang="en-US" dirty="0">
                <a:hlinkClick r:id="rId5"/>
              </a:rPr>
              <a:t>http://moodle.bgitu.ru/course/view.php?id=16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 Порядок действий</a:t>
            </a:r>
          </a:p>
        </p:txBody>
      </p:sp>
    </p:spTree>
    <p:extLst>
      <p:ext uri="{BB962C8B-B14F-4D97-AF65-F5344CB8AC3E}">
        <p14:creationId xmlns:p14="http://schemas.microsoft.com/office/powerpoint/2010/main" xmlns="" val="125416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D49FF-5821-44EF-8C67-050DE842BF87}"/>
              </a:ext>
            </a:extLst>
          </p:cNvPr>
          <p:cNvSpPr txBox="1"/>
          <p:nvPr/>
        </p:nvSpPr>
        <p:spPr>
          <a:xfrm>
            <a:off x="447018" y="1341791"/>
            <a:ext cx="83878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Преподаватель имеет возможность устанавливать временные промежутки изучения материала, загружать мультимедийные материалы разных форматов, организовывать и проводить вебинары, организовывать тестирование и т.д. Система </a:t>
            </a:r>
            <a:r>
              <a:rPr lang="en-US" dirty="0"/>
              <a:t>Moodle </a:t>
            </a:r>
            <a:r>
              <a:rPr lang="ru-RU" dirty="0"/>
              <a:t>достаточно универсальна для организации дистанционного обучения.</a:t>
            </a:r>
          </a:p>
          <a:p>
            <a:r>
              <a:rPr lang="ru-RU" dirty="0"/>
              <a:t>Если преподаватель выбирает работу с помощью </a:t>
            </a:r>
            <a:r>
              <a:rPr lang="en-US" dirty="0"/>
              <a:t>LMS Moodle, </a:t>
            </a:r>
            <a:r>
              <a:rPr lang="ru-RU" dirty="0"/>
              <a:t>он должен оповещать студентов в ЭОС БГИТУ, представляя ссылку студентам для входа на курс. </a:t>
            </a:r>
          </a:p>
          <a:p>
            <a:endParaRPr lang="ru-RU" dirty="0"/>
          </a:p>
          <a:p>
            <a:r>
              <a:rPr lang="ru-RU" dirty="0"/>
              <a:t>3. Организация обучения по дисциплине через университетскую электронную информационно-образовательную среду (ЭОИС) </a:t>
            </a:r>
            <a:r>
              <a:rPr lang="ru-RU" dirty="0">
                <a:hlinkClick r:id="rId3"/>
              </a:rPr>
              <a:t>http://eos.bgitu.ru/</a:t>
            </a:r>
            <a:r>
              <a:rPr lang="ru-RU" dirty="0"/>
              <a:t> и другие приложения.</a:t>
            </a:r>
          </a:p>
          <a:p>
            <a:r>
              <a:rPr lang="ru-RU" dirty="0"/>
              <a:t>Для проведения занятий можно использовать любые инструменты, которые «удобно» использовать преподавателю и которые позволяют достичь наиболее качественных результатов обучения по конкретной дисциплине.</a:t>
            </a:r>
          </a:p>
          <a:p>
            <a:r>
              <a:rPr lang="ru-RU" dirty="0"/>
              <a:t>Разрешается использование личного </a:t>
            </a:r>
            <a:r>
              <a:rPr lang="en-US" dirty="0"/>
              <a:t>e-mail; </a:t>
            </a:r>
            <a:r>
              <a:rPr lang="ru-RU" dirty="0"/>
              <a:t>мессенджеров и социальных сетей для быстрой связи преподавателя со студентами; использование комнат для проведения вебинаров и другие программные решения (приложение 1) для организации дистанционного обучения.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 Порядок действий</a:t>
            </a:r>
          </a:p>
        </p:txBody>
      </p:sp>
    </p:spTree>
    <p:extLst>
      <p:ext uri="{BB962C8B-B14F-4D97-AF65-F5344CB8AC3E}">
        <p14:creationId xmlns:p14="http://schemas.microsoft.com/office/powerpoint/2010/main" xmlns="" val="144888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D49FF-5821-44EF-8C67-050DE842BF87}"/>
              </a:ext>
            </a:extLst>
          </p:cNvPr>
          <p:cNvSpPr txBox="1"/>
          <p:nvPr/>
        </p:nvSpPr>
        <p:spPr>
          <a:xfrm>
            <a:off x="447018" y="1457702"/>
            <a:ext cx="8387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Преподаватель должен оповещать студентов в ЭОС БГИТУ, информируя студентов о времени проведения занятия, способе работы, использовании приложения и др.</a:t>
            </a:r>
          </a:p>
          <a:p>
            <a:endParaRPr lang="ru-RU" dirty="0"/>
          </a:p>
          <a:p>
            <a:r>
              <a:rPr lang="ru-RU" dirty="0" err="1"/>
              <a:t>Т.о</a:t>
            </a:r>
            <a:r>
              <a:rPr lang="ru-RU" dirty="0"/>
              <a:t>. контактная работа обучающихся и педагогических работников по учебным дисциплинам должна быть организована исключительно в электронной информационного-образовательной среде (ЭОИС) </a:t>
            </a:r>
            <a:r>
              <a:rPr lang="ru-RU" dirty="0">
                <a:hlinkClick r:id="rId3"/>
              </a:rPr>
              <a:t>http://eos.bgitu.ru/</a:t>
            </a:r>
            <a:endParaRPr lang="ru-RU" dirty="0"/>
          </a:p>
          <a:p>
            <a:endParaRPr lang="ru-RU" dirty="0"/>
          </a:p>
          <a:p>
            <a:r>
              <a:rPr lang="ru-RU" dirty="0"/>
              <a:t>Время проведения занятий регламентируется утвержденным расписанием.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 Порядок действий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7" y="3971681"/>
            <a:ext cx="8215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2. Уведомить ответственных от Института о проведении занятий с использованием выбранной в Шаге 1 вариантом работы с указанием ссылки на дисциплину.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E9D20D-3BE6-4F50-A79F-05FA0FD8D723}"/>
              </a:ext>
            </a:extLst>
          </p:cNvPr>
          <p:cNvSpPr/>
          <p:nvPr/>
        </p:nvSpPr>
        <p:spPr>
          <a:xfrm>
            <a:off x="447016" y="5100666"/>
            <a:ext cx="8215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3. Выбрать вариант реализации дисциплины.</a:t>
            </a:r>
          </a:p>
          <a:p>
            <a:r>
              <a:rPr lang="ru-RU" dirty="0"/>
              <a:t>1. Полное замещение на массовый открытый онлайн курс (МООС), который можно использовать в полном объеме, либо частично (рекомендованы Минобрнауки https://www.minobrnauki.gov.ru/ru/press-center/card/?id_4=2473)</a:t>
            </a:r>
          </a:p>
        </p:txBody>
      </p:sp>
    </p:spTree>
    <p:extLst>
      <p:ext uri="{BB962C8B-B14F-4D97-AF65-F5344CB8AC3E}">
        <p14:creationId xmlns:p14="http://schemas.microsoft.com/office/powerpoint/2010/main" xmlns="" val="118728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D49FF-5821-44EF-8C67-050DE842BF87}"/>
              </a:ext>
            </a:extLst>
          </p:cNvPr>
          <p:cNvSpPr txBox="1"/>
          <p:nvPr/>
        </p:nvSpPr>
        <p:spPr>
          <a:xfrm>
            <a:off x="447018" y="1457702"/>
            <a:ext cx="8387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 Смешанное обучение с частичным использованием МООС. Часть лекций, семинарских и практических занятий, текущего контроля можно заместить MOOC, а другую часть реализовывать самостоятельно с помощью других инструментов (список инструментов приведен в Приложении).</a:t>
            </a:r>
          </a:p>
          <a:p>
            <a:r>
              <a:rPr lang="ru-RU" dirty="0"/>
              <a:t>3. Самостоятельный перевод всех материалов в онлайн формат.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 Порядок действий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5" y="2967335"/>
            <a:ext cx="8215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4. Создать структуру курса в рамках выбранного в Шаге 1 варианта работы и в соответствии с учебным планом.</a:t>
            </a:r>
          </a:p>
          <a:p>
            <a:r>
              <a:rPr lang="ru-RU" dirty="0"/>
              <a:t>Инструкция по работе с </a:t>
            </a:r>
            <a:r>
              <a:rPr lang="en-US" dirty="0"/>
              <a:t>LMS Moodle </a:t>
            </a:r>
            <a:r>
              <a:rPr lang="en-US" dirty="0">
                <a:hlinkClick r:id="rId3"/>
              </a:rPr>
              <a:t>http://moodle.bgitu.ru/course/view.php?id=16</a:t>
            </a:r>
            <a:endParaRPr lang="ru-RU" b="1" dirty="0">
              <a:solidFill>
                <a:srgbClr val="0062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E9D20D-3BE6-4F50-A79F-05FA0FD8D723}"/>
              </a:ext>
            </a:extLst>
          </p:cNvPr>
          <p:cNvSpPr/>
          <p:nvPr/>
        </p:nvSpPr>
        <p:spPr>
          <a:xfrm>
            <a:off x="447015" y="3922970"/>
            <a:ext cx="82150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5. Выбрать любую удобную для преподавателя форму обучения, в том числе с использованием МООС, электронной почты, мессенджеров, систем вебинаров, чатов и др. с ОБЯЗАТЕЛЬНЫМ дублированием материалов и/или ссылок на ресурсы в ЭОС БГИТУ </a:t>
            </a:r>
            <a:r>
              <a:rPr lang="ru-RU" b="1" dirty="0">
                <a:solidFill>
                  <a:srgbClr val="0062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http://eos.bgitu.ru/</a:t>
            </a:r>
            <a:r>
              <a:rPr lang="ru-RU" b="1" dirty="0">
                <a:solidFill>
                  <a:srgbClr val="006260"/>
                </a:solidFill>
              </a:rPr>
              <a:t>. </a:t>
            </a:r>
          </a:p>
          <a:p>
            <a:r>
              <a:rPr lang="ru-RU" dirty="0"/>
              <a:t>Возможно проведение вебинаров, презентаций, видеокурсов в реальном времени на территории учебных корпусов БГИТУ. Необходимо обратиться в отдел информатизации БГИТУ. </a:t>
            </a:r>
          </a:p>
        </p:txBody>
      </p:sp>
    </p:spTree>
    <p:extLst>
      <p:ext uri="{BB962C8B-B14F-4D97-AF65-F5344CB8AC3E}">
        <p14:creationId xmlns:p14="http://schemas.microsoft.com/office/powerpoint/2010/main" xmlns="" val="242829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 Порядок действий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6. Спланировать график освоения студентами учебной дисциплины и еженедельно уведомлять студентов </a:t>
            </a:r>
            <a:r>
              <a:rPr lang="ru-RU" dirty="0"/>
              <a:t>о форме проведения занятия, дате запланированной рассылки материалов дисциплин, заданий, сроках выполнения заданий, времени проведения вебинаров через сервис личного кабинета ЭОС БГИТУ.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E9D20D-3BE6-4F50-A79F-05FA0FD8D723}"/>
              </a:ext>
            </a:extLst>
          </p:cNvPr>
          <p:cNvSpPr/>
          <p:nvPr/>
        </p:nvSpPr>
        <p:spPr>
          <a:xfrm>
            <a:off x="447013" y="2956152"/>
            <a:ext cx="8215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7. Осуществлять мониторинг активности студентов, текущий и промежуточный контроль результатов обучения</a:t>
            </a:r>
            <a:r>
              <a:rPr lang="ru-RU" dirty="0"/>
              <a:t> на основе контрольно-измерительных материалов с выставлением баллов в БРС БГИТУ.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BFCFD6A-3503-40BB-90DA-95DD0E73BE53}"/>
              </a:ext>
            </a:extLst>
          </p:cNvPr>
          <p:cNvSpPr/>
          <p:nvPr/>
        </p:nvSpPr>
        <p:spPr>
          <a:xfrm>
            <a:off x="464465" y="3901849"/>
            <a:ext cx="821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Шаг 8. Предоставлять еженедельный отчет в установленной форме ответственным по институту. </a:t>
            </a:r>
          </a:p>
        </p:txBody>
      </p:sp>
    </p:spTree>
    <p:extLst>
      <p:ext uri="{BB962C8B-B14F-4D97-AF65-F5344CB8AC3E}">
        <p14:creationId xmlns:p14="http://schemas.microsoft.com/office/powerpoint/2010/main" xmlns="" val="314049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3. Поддержка преподавателей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ЦИФРОВЫЕ ВОЛОНТЕРЫ</a:t>
            </a:r>
          </a:p>
          <a:p>
            <a:r>
              <a:rPr lang="ru-RU" dirty="0"/>
              <a:t>В БГИТУ определены цифровые волонтеры (из числа студентов старших курсов) для поддержки преподавателей при реализации дистанционного обучения.</a:t>
            </a:r>
          </a:p>
          <a:p>
            <a:r>
              <a:rPr lang="ru-RU" dirty="0"/>
              <a:t>Если преподавателю сложно в быстрые срок перейти на формат дистанционного обучения, то волонтеры часть работы помогут выполнить. Для этого преподавателю необходимо подать заявку в дирекцию института.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1779C91-83DF-4E7D-A12E-5F4D19AE4288}"/>
              </a:ext>
            </a:extLst>
          </p:cNvPr>
          <p:cNvSpPr/>
          <p:nvPr/>
        </p:nvSpPr>
        <p:spPr>
          <a:xfrm>
            <a:off x="480952" y="3429000"/>
            <a:ext cx="8215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260"/>
                </a:solidFill>
              </a:rPr>
              <a:t>УЧИСЬ-ДОМА.ОНЛАЙН</a:t>
            </a:r>
          </a:p>
          <a:p>
            <a:r>
              <a:rPr lang="ru-RU" dirty="0"/>
              <a:t>Дистанционное обучение: организация процесса и использование бесплатных приложений, курсов, </a:t>
            </a:r>
            <a:r>
              <a:rPr lang="ru-RU" dirty="0" err="1"/>
              <a:t>видеолекций</a:t>
            </a:r>
            <a:r>
              <a:rPr lang="ru-RU" dirty="0"/>
              <a:t>.</a:t>
            </a:r>
          </a:p>
          <a:p>
            <a:r>
              <a:rPr lang="ru-RU" dirty="0"/>
              <a:t>Бесплатный курс для преподавателей на сайте </a:t>
            </a:r>
            <a:r>
              <a:rPr lang="en-US" dirty="0">
                <a:hlinkClick r:id="rId3"/>
              </a:rPr>
              <a:t>http://study-home.online/</a:t>
            </a:r>
            <a:endParaRPr lang="ru-RU" dirty="0"/>
          </a:p>
          <a:p>
            <a:r>
              <a:rPr lang="ru-RU" dirty="0"/>
              <a:t>Цель курса – научить пользоваться дистанционными форматами обучения, рассказать про создание образовательного контента, показать лучшие бесплатные ресурсы, которые можно использовать для работы со студентами и школьниками.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055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70AFAF-048F-49B4-89F0-292C09671811}"/>
              </a:ext>
            </a:extLst>
          </p:cNvPr>
          <p:cNvSpPr txBox="1"/>
          <p:nvPr/>
        </p:nvSpPr>
        <p:spPr>
          <a:xfrm>
            <a:off x="1940011" y="296563"/>
            <a:ext cx="672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Приложение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08CE64-DEF9-41B9-9E23-82D830308F04}"/>
              </a:ext>
            </a:extLst>
          </p:cNvPr>
          <p:cNvSpPr/>
          <p:nvPr/>
        </p:nvSpPr>
        <p:spPr>
          <a:xfrm>
            <a:off x="447014" y="1478824"/>
            <a:ext cx="8215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Zoom</a:t>
            </a:r>
            <a:r>
              <a:rPr lang="ru-RU" dirty="0"/>
              <a:t> – видеоконференции с обменом сообщениями и контентом в реальном времени. </a:t>
            </a:r>
          </a:p>
          <a:p>
            <a:endParaRPr lang="ru-RU" dirty="0"/>
          </a:p>
          <a:p>
            <a:r>
              <a:rPr lang="ru-RU" dirty="0" err="1"/>
              <a:t>Webinar</a:t>
            </a:r>
            <a:r>
              <a:rPr lang="ru-RU" dirty="0"/>
              <a:t> – видеоконференции с обменом сообщениями и контентом в реальном времени. Сервис доступен как на сайте, так и в виде приложений на </a:t>
            </a:r>
            <a:r>
              <a:rPr lang="ru-RU" dirty="0" err="1"/>
              <a:t>iOS</a:t>
            </a:r>
            <a:r>
              <a:rPr lang="ru-RU" dirty="0"/>
              <a:t> и </a:t>
            </a:r>
            <a:r>
              <a:rPr lang="ru-RU" dirty="0" err="1"/>
              <a:t>Android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Teams</a:t>
            </a:r>
            <a:r>
              <a:rPr lang="ru-RU" dirty="0"/>
              <a:t> – звуковые и видеозвонки в интернете, возможность демонстрировать экран, работа в групповых чатах (до 300 пользователей в бесплатной версии программы), обмен файлами, веб-версии </a:t>
            </a:r>
            <a:r>
              <a:rPr lang="ru-RU" dirty="0" err="1"/>
              <a:t>Word</a:t>
            </a:r>
            <a:r>
              <a:rPr lang="ru-RU" dirty="0"/>
              <a:t>, </a:t>
            </a:r>
            <a:r>
              <a:rPr lang="ru-RU" dirty="0" err="1"/>
              <a:t>Excel</a:t>
            </a:r>
            <a:r>
              <a:rPr lang="ru-RU" dirty="0"/>
              <a:t> и </a:t>
            </a:r>
            <a:r>
              <a:rPr lang="ru-RU" dirty="0" err="1"/>
              <a:t>PowerPoint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Skype</a:t>
            </a:r>
            <a:r>
              <a:rPr lang="ru-RU" dirty="0"/>
              <a:t> – инструмент для видео- и </a:t>
            </a:r>
            <a:r>
              <a:rPr lang="ru-RU" dirty="0" err="1"/>
              <a:t>аудиозвонков</a:t>
            </a:r>
            <a:r>
              <a:rPr lang="ru-RU" dirty="0"/>
              <a:t>. В групповых звонках могут участвовать от 3 до 50 человек. Также есть следующие ограничения: не более 100 часов групповой видеосвязи в месяц, не более 10 часов в день и не более 4 часов на каждый групповой видеозвонок. Возможна запись звонков.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723472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1367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ПЕРЕХОДЕ НА ДИСТАНЦИОННОЕ ОБУЧЕНИЕ В БГИТУ  МЕТОДИЧЕСКИЕ РЕКОМЕНДАЦИИ ДЛЯ ПРЕПОДАВАТЕЛЕЙ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User</cp:lastModifiedBy>
  <cp:revision>27</cp:revision>
  <dcterms:created xsi:type="dcterms:W3CDTF">2020-04-01T20:49:16Z</dcterms:created>
  <dcterms:modified xsi:type="dcterms:W3CDTF">2020-04-07T16:54:21Z</dcterms:modified>
</cp:coreProperties>
</file>